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00A2A-D7A4-416C-8D34-36C4FC62B416}" type="datetimeFigureOut">
              <a:rPr lang="en-US" smtClean="0"/>
              <a:pPr/>
              <a:t>10/10/2010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2FA8E-1F44-48D4-9402-083CF3AB8ABB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10/10/2010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Bookman Old Style" pitchFamily="18" charset="0"/>
              </a:rPr>
              <a:t>THE CORREALATION OF THE SPIRITUAL ASPECTS OF FASTING IN RAMADAN WITH CULTURE AND 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Bookman Old Style" pitchFamily="18" charset="0"/>
              </a:rPr>
              <a:t>TRADITION</a:t>
            </a:r>
          </a:p>
          <a:p>
            <a:pPr algn="ctr"/>
            <a:endParaRPr lang="en-US" sz="1800" dirty="0" smtClean="0">
              <a:latin typeface="Bookman Old Style" pitchFamily="18" charset="0"/>
            </a:endParaRPr>
          </a:p>
          <a:p>
            <a:pPr algn="ctr"/>
            <a:endParaRPr lang="en-US" sz="1800" dirty="0" smtClean="0">
              <a:latin typeface="Bookman Old Style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By 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Habiba </a:t>
            </a:r>
            <a:r>
              <a:rPr lang="en-US" sz="2000" b="1" dirty="0" err="1" smtClean="0">
                <a:solidFill>
                  <a:schemeClr val="tx2"/>
                </a:solidFill>
                <a:latin typeface="Bookman Old Style" pitchFamily="18" charset="0"/>
              </a:rPr>
              <a:t>Tasneem</a:t>
            </a:r>
            <a:r>
              <a:rPr lang="en-US" sz="2000" b="1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Bookman Old Style" pitchFamily="18" charset="0"/>
              </a:rPr>
              <a:t>Chowdhury</a:t>
            </a:r>
            <a:endParaRPr lang="en-US" sz="2000" b="1" dirty="0" smtClean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>
                <a:solidFill>
                  <a:schemeClr val="accent1"/>
                </a:solidFill>
                <a:effectLst/>
              </a:rPr>
              <a:t>Institute of </a:t>
            </a:r>
            <a:r>
              <a:rPr lang="en-US" sz="2800" u="sng" dirty="0" err="1" smtClean="0">
                <a:solidFill>
                  <a:schemeClr val="accent1"/>
                </a:solidFill>
                <a:effectLst/>
              </a:rPr>
              <a:t>Hazrat</a:t>
            </a:r>
            <a:r>
              <a:rPr lang="en-US" sz="2800" u="sng" dirty="0" smtClean="0">
                <a:solidFill>
                  <a:schemeClr val="accent1"/>
                </a:solidFill>
                <a:effectLst/>
              </a:rPr>
              <a:t> Mohammad (SAW)</a:t>
            </a:r>
            <a:endParaRPr lang="en-US" sz="2800" u="sng" dirty="0">
              <a:solidFill>
                <a:schemeClr val="accent1"/>
              </a:solidFill>
              <a:effectLst/>
            </a:endParaRPr>
          </a:p>
        </p:txBody>
      </p:sp>
      <p:pic>
        <p:nvPicPr>
          <p:cNvPr id="1026" name="Picture 2" descr="C:\Users\Habiba\Desktop\FINAL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1999"/>
            <a:ext cx="762000" cy="7620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pPr algn="ctr"/>
            <a:r>
              <a:rPr lang="en-CA" sz="4800" dirty="0" smtClean="0">
                <a:latin typeface="Arial Black" pitchFamily="34" charset="0"/>
              </a:rPr>
              <a:t>Knowing about hunger is different from </a:t>
            </a:r>
            <a:br>
              <a:rPr lang="en-CA" sz="4800" dirty="0" smtClean="0">
                <a:latin typeface="Arial Black" pitchFamily="34" charset="0"/>
              </a:rPr>
            </a:br>
            <a:r>
              <a:rPr lang="en-CA" sz="4800" dirty="0" smtClean="0">
                <a:latin typeface="Arial Black" pitchFamily="34" charset="0"/>
              </a:rPr>
              <a:t/>
            </a:r>
            <a:br>
              <a:rPr lang="en-CA" sz="4800" dirty="0" smtClean="0">
                <a:latin typeface="Arial Black" pitchFamily="34" charset="0"/>
              </a:rPr>
            </a:br>
            <a:r>
              <a:rPr lang="en-CA" sz="4800" i="1" dirty="0" smtClean="0">
                <a:solidFill>
                  <a:srgbClr val="FFC000"/>
                </a:solidFill>
                <a:latin typeface="Engravers MT" pitchFamily="18" charset="0"/>
              </a:rPr>
              <a:t>knowing hunger.</a:t>
            </a:r>
            <a:endParaRPr lang="en-CA" sz="4800" i="1" dirty="0">
              <a:solidFill>
                <a:srgbClr val="FFC000"/>
              </a:solidFill>
              <a:latin typeface="Engravers MT" pitchFamily="18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81000"/>
            <a:ext cx="7772400" cy="4191000"/>
          </a:xfrm>
        </p:spPr>
        <p:txBody>
          <a:bodyPr>
            <a:noAutofit/>
          </a:bodyPr>
          <a:lstStyle/>
          <a:p>
            <a:pPr algn="ctr"/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4000" dirty="0" smtClean="0"/>
              <a:t>Ramadan is also the month where the sharing extends beyond food towards the compulsory ‘</a:t>
            </a:r>
            <a:r>
              <a:rPr lang="en-CA" sz="4000" dirty="0" err="1" smtClean="0"/>
              <a:t>Zakat</a:t>
            </a:r>
            <a:r>
              <a:rPr lang="en-CA" sz="4000" dirty="0" smtClean="0"/>
              <a:t>’ (Islamic charity).  </a:t>
            </a:r>
            <a:r>
              <a:rPr lang="en-CA" sz="3200" dirty="0" smtClean="0"/>
              <a:t/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-6553200" y="9144000"/>
            <a:ext cx="7162800" cy="609600"/>
          </a:xfrm>
        </p:spPr>
        <p:txBody>
          <a:bodyPr>
            <a:noAutofit/>
          </a:bodyPr>
          <a:lstStyle/>
          <a:p>
            <a:pPr algn="ctr"/>
            <a:endParaRPr lang="en-CA" sz="3200" i="1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400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CA" sz="4400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</a:br>
            <a:r>
              <a:rPr lang="en-CA" sz="4400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And culminates the essence of giving and sacrifice through the joys of </a:t>
            </a:r>
            <a:r>
              <a:rPr lang="en-CA" sz="4400" i="1" dirty="0" err="1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Eid</a:t>
            </a:r>
            <a:r>
              <a:rPr lang="en-CA" sz="4400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CA" sz="4400" i="1" dirty="0" err="1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ul</a:t>
            </a:r>
            <a:r>
              <a:rPr lang="en-CA" sz="4400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CA" sz="4400" i="1" dirty="0" err="1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Fitr</a:t>
            </a:r>
            <a:r>
              <a:rPr lang="en-CA" sz="4400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– where </a:t>
            </a:r>
            <a:r>
              <a:rPr lang="en-CA" sz="4400" i="1" dirty="0" err="1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fitra</a:t>
            </a:r>
            <a:r>
              <a:rPr lang="en-CA" sz="4400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(alms) are given to the poor and after the prayers people embrace to express oneness and solidarity.</a:t>
            </a:r>
            <a:br>
              <a:rPr lang="en-CA" sz="4400" i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</a:br>
            <a:endParaRPr lang="en-CA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True fasting is self-purification; and from this, a rich inner life that bring about values such as justice, generosity, patience, kindness, forgiveness, mercy and empathy - values that are indispensable for the success of the community.</a:t>
            </a:r>
            <a:endParaRPr lang="en-CA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/>
          <a:lstStyle/>
          <a:p>
            <a:pPr algn="ctr"/>
            <a:r>
              <a:rPr lang="en-CA" dirty="0" smtClean="0"/>
              <a:t>Thank You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Allah the Almighty made Ramadan fasting compulsory for Muslims. 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CA" smtClean="0"/>
          </a:p>
          <a:p>
            <a:r>
              <a:rPr lang="en-CA" smtClean="0"/>
              <a:t>"Oh you who believe! Fasting is prescribed to you as it was prescribed to those before you, that you may learn piety and righteousness" (Qur'an, al-Baqarah, 2:183) </a:t>
            </a:r>
          </a:p>
          <a:p>
            <a:endParaRPr lang="en-CA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The basic premise of abstaining from food and water correlates to the ultimate form of sacrifice because eating is fundamental to our existence and living.</a:t>
            </a:r>
            <a:r>
              <a:rPr lang="en-CA" dirty="0" smtClean="0"/>
              <a:t>  </a:t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505200"/>
          </a:xfrm>
        </p:spPr>
        <p:txBody>
          <a:bodyPr/>
          <a:lstStyle/>
          <a:p>
            <a:r>
              <a:rPr lang="en-CA" sz="2800" b="1" i="1" dirty="0" smtClean="0">
                <a:latin typeface="Arial" pitchFamily="34" charset="0"/>
                <a:cs typeface="Arial" pitchFamily="34" charset="0"/>
              </a:rPr>
              <a:t>wake up, </a:t>
            </a:r>
            <a:endParaRPr lang="en-CA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b="1" i="1" dirty="0" smtClean="0">
                <a:latin typeface="Arial" pitchFamily="34" charset="0"/>
                <a:cs typeface="Arial" pitchFamily="34" charset="0"/>
              </a:rPr>
              <a:t>eat food, </a:t>
            </a:r>
            <a:endParaRPr lang="en-CA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b="1" i="1" dirty="0" smtClean="0">
                <a:latin typeface="Arial" pitchFamily="34" charset="0"/>
                <a:cs typeface="Arial" pitchFamily="34" charset="0"/>
              </a:rPr>
              <a:t>go to school or work, </a:t>
            </a:r>
            <a:endParaRPr lang="en-CA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b="1" i="1" dirty="0" smtClean="0">
                <a:latin typeface="Arial" pitchFamily="34" charset="0"/>
                <a:cs typeface="Arial" pitchFamily="34" charset="0"/>
              </a:rPr>
              <a:t>meet colleagues or friends, </a:t>
            </a:r>
            <a:endParaRPr lang="en-CA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b="1" i="1" dirty="0" smtClean="0">
                <a:latin typeface="Arial" pitchFamily="34" charset="0"/>
                <a:cs typeface="Arial" pitchFamily="34" charset="0"/>
              </a:rPr>
              <a:t>commute, </a:t>
            </a:r>
            <a:endParaRPr lang="en-CA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b="1" i="1" dirty="0" smtClean="0">
                <a:latin typeface="Arial" pitchFamily="34" charset="0"/>
                <a:cs typeface="Arial" pitchFamily="34" charset="0"/>
              </a:rPr>
              <a:t>return home and spend time with family</a:t>
            </a:r>
            <a:endParaRPr lang="en-CA" sz="2800" i="1" dirty="0" smtClean="0"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From birth to death our everyday life is a series of rituals that is universal and timeless – </a:t>
            </a:r>
            <a:endParaRPr lang="en-CA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CA" sz="4400" i="1" dirty="0" smtClean="0">
                <a:latin typeface="Arial" pitchFamily="34" charset="0"/>
                <a:cs typeface="Arial" pitchFamily="34" charset="0"/>
              </a:rPr>
            </a:br>
            <a:r>
              <a:rPr lang="en-CA" sz="4400" i="1" dirty="0" smtClean="0">
                <a:latin typeface="Arial" pitchFamily="34" charset="0"/>
                <a:cs typeface="Arial" pitchFamily="34" charset="0"/>
              </a:rPr>
              <a:t>However, these rituals combine to evolve into individual persona and collective practices that is referred as socio-cultural norm and traditions.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eestyle Script" pitchFamily="66" charset="0"/>
              </a:rPr>
              <a:t/>
            </a:r>
            <a:br>
              <a:rPr lang="en-CA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eestyle Script" pitchFamily="66" charset="0"/>
              </a:rPr>
            </a:br>
            <a:r>
              <a:rPr lang="en-CA" sz="67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eestyle Script" pitchFamily="66" charset="0"/>
              </a:rPr>
              <a:t>Eventually it metamorphoses into a memory pattern to bring discipline to our actions!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effectLst/>
              </a:rPr>
              <a:t/>
            </a:r>
            <a:br>
              <a:rPr lang="en-CA" dirty="0" smtClean="0">
                <a:effectLst/>
              </a:rPr>
            </a:br>
            <a:r>
              <a:rPr lang="en-CA" sz="3600" dirty="0" smtClean="0"/>
              <a:t>Humanity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3100" dirty="0" smtClean="0"/>
              <a:t>And practice of being</a:t>
            </a:r>
            <a:br>
              <a:rPr lang="en-CA" sz="3100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3600" dirty="0" smtClean="0"/>
              <a:t>Humane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>
                <a:effectLst/>
              </a:rPr>
              <a:t/>
            </a:r>
            <a:br>
              <a:rPr lang="en-CA" dirty="0" smtClean="0">
                <a:effectLst/>
              </a:rPr>
            </a:br>
            <a:r>
              <a:rPr lang="en-CA" sz="3100" dirty="0" smtClean="0"/>
              <a:t>Through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 </a:t>
            </a:r>
            <a:r>
              <a:rPr lang="en-CA" sz="3600" dirty="0" smtClean="0"/>
              <a:t>Self-Discipline</a:t>
            </a:r>
            <a:br>
              <a:rPr lang="en-CA" sz="3600" dirty="0" smtClean="0"/>
            </a:br>
            <a:r>
              <a:rPr lang="en-CA" sz="3200" dirty="0" smtClean="0"/>
              <a:t/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Down Arrow 2"/>
          <p:cNvSpPr/>
          <p:nvPr/>
        </p:nvSpPr>
        <p:spPr>
          <a:xfrm>
            <a:off x="990600" y="10668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Down Arrow 4"/>
          <p:cNvSpPr/>
          <p:nvPr/>
        </p:nvSpPr>
        <p:spPr>
          <a:xfrm flipV="1">
            <a:off x="1371600" y="21336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Down Arrow 6"/>
          <p:cNvSpPr/>
          <p:nvPr/>
        </p:nvSpPr>
        <p:spPr>
          <a:xfrm>
            <a:off x="990600" y="21336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Down Arrow 7"/>
          <p:cNvSpPr/>
          <p:nvPr/>
        </p:nvSpPr>
        <p:spPr>
          <a:xfrm>
            <a:off x="990600" y="32004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Down Arrow 8"/>
          <p:cNvSpPr/>
          <p:nvPr/>
        </p:nvSpPr>
        <p:spPr>
          <a:xfrm flipV="1">
            <a:off x="1371600" y="32004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Down Arrow 9"/>
          <p:cNvSpPr/>
          <p:nvPr/>
        </p:nvSpPr>
        <p:spPr>
          <a:xfrm>
            <a:off x="1066800" y="41910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Down Arrow 10"/>
          <p:cNvSpPr/>
          <p:nvPr/>
        </p:nvSpPr>
        <p:spPr>
          <a:xfrm flipV="1">
            <a:off x="1447800" y="41910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Down Arrow 11"/>
          <p:cNvSpPr/>
          <p:nvPr/>
        </p:nvSpPr>
        <p:spPr>
          <a:xfrm flipV="1">
            <a:off x="1447800" y="1066800"/>
            <a:ext cx="3048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>
            <a:noAutofit/>
          </a:bodyPr>
          <a:lstStyle/>
          <a:p>
            <a:pPr algn="ctr"/>
            <a:r>
              <a:rPr lang="en-CA" sz="40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end result is to bring a balance in our lives in the perspectives of matters that surround us and we can relate with.</a:t>
            </a:r>
            <a:br>
              <a:rPr lang="en-CA" sz="40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CA" sz="4000" i="1" u="sng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/>
          <a:lstStyle/>
          <a:p>
            <a:r>
              <a:rPr lang="en-CA" dirty="0" smtClean="0"/>
              <a:t>The Holy Prophet Mohammad (SAW) said “Allah has no need for the hunger or thirst of someone who hurts others, violates their dignity or usurps their rights”.</a:t>
            </a:r>
            <a:endParaRPr lang="en-C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249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Institute of Hazrat Mohammad (SAW)</vt:lpstr>
      <vt:lpstr>Allah the Almighty made Ramadan fasting compulsory for Muslims. </vt:lpstr>
      <vt:lpstr>The basic premise of abstaining from food and water correlates to the ultimate form of sacrifice because eating is fundamental to our existence and living.   </vt:lpstr>
      <vt:lpstr>From birth to death our everyday life is a series of rituals that is universal and timeless – </vt:lpstr>
      <vt:lpstr> However, these rituals combine to evolve into individual persona and collective practices that is referred as socio-cultural norm and traditions. </vt:lpstr>
      <vt:lpstr> Eventually it metamorphoses into a memory pattern to bring discipline to our actions! </vt:lpstr>
      <vt:lpstr> Humanity   And practice of being  Humane  Through   Self-Discipline  </vt:lpstr>
      <vt:lpstr>The end result is to bring a balance in our lives in the perspectives of matters that surround us and we can relate with. </vt:lpstr>
      <vt:lpstr>The Holy Prophet Mohammad (SAW) said “Allah has no need for the hunger or thirst of someone who hurts others, violates their dignity or usurps their rights”.</vt:lpstr>
      <vt:lpstr>Knowing about hunger is different from   knowing hunger.</vt:lpstr>
      <vt:lpstr>  Ramadan is also the month where the sharing extends beyond food towards the compulsory ‘Zakat’ (Islamic charity).   </vt:lpstr>
      <vt:lpstr> And culminates the essence of giving and sacrifice through the joys of Eid ul Fitr – where fitra (alms) are given to the poor and after the prayers people embrace to express oneness and solidarity. </vt:lpstr>
      <vt:lpstr>True fasting is self-purification; and from this, a rich inner life that bring about values such as justice, generosity, patience, kindness, forgiveness, mercy and empathy - values that are indispensable for the success of the community.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Habiba</cp:lastModifiedBy>
  <cp:revision>25</cp:revision>
  <dcterms:created xsi:type="dcterms:W3CDTF">2006-08-16T00:00:00Z</dcterms:created>
  <dcterms:modified xsi:type="dcterms:W3CDTF">2010-10-11T02:22:07Z</dcterms:modified>
</cp:coreProperties>
</file>